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4983" r:id="rId4"/>
    <p:sldId id="5073" r:id="rId5"/>
    <p:sldId id="259" r:id="rId6"/>
    <p:sldId id="5074" r:id="rId7"/>
    <p:sldId id="5075" r:id="rId8"/>
    <p:sldId id="5076" r:id="rId9"/>
    <p:sldId id="5077" r:id="rId10"/>
    <p:sldId id="5078" r:id="rId11"/>
    <p:sldId id="5079" r:id="rId12"/>
    <p:sldId id="5080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1F0D2-CE4B-488D-A46E-15D6230DD1AC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1C8C-5BE6-4798-B812-F8BC5DA7BD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8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C5F9-24A1-4A6C-8519-572C20AB9B1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1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Uppställt i tabell, förtydliganden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C5F9-24A1-4A6C-8519-572C20AB9B1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8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4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8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9/20/2024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4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0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8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8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0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2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2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99C1095-8FED-1633-D919-8D0733F81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83127"/>
            <a:ext cx="5624118" cy="637308"/>
          </a:xfrm>
        </p:spPr>
        <p:txBody>
          <a:bodyPr anchor="b">
            <a:normAutofit fontScale="90000"/>
          </a:bodyPr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45585D-C280-A596-73F2-916369419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70" y="83126"/>
            <a:ext cx="5171994" cy="554183"/>
          </a:xfrm>
        </p:spPr>
        <p:txBody>
          <a:bodyPr anchor="t">
            <a:no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Nyheter för säsongen 2024/2025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Bildobjekt 4" descr="En bild som visar skridskoåkning, skridskor, sport, fotbeklädnader&#10;&#10;Automatiskt genererad beskrivning">
            <a:extLst>
              <a:ext uri="{FF2B5EF4-FFF2-40B4-BE49-F238E27FC236}">
                <a16:creationId xmlns:a16="http://schemas.microsoft.com/office/drawing/2014/main" id="{DCAD1929-F81D-B807-FCFE-79E05247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4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99AC445-747B-70B2-E9DE-272D5B59B0BC}"/>
              </a:ext>
            </a:extLst>
          </p:cNvPr>
          <p:cNvSpPr txBox="1"/>
          <p:nvPr/>
        </p:nvSpPr>
        <p:spPr>
          <a:xfrm>
            <a:off x="6253018" y="1126836"/>
            <a:ext cx="56988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Nytt tävlingssystem börjar införas 2024-2025 med nya klasser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Stjärntävling  blir  System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Klubbtävling blir System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Ny nivå i System 1 med 9 stjärnor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Ändring i licenskrav /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licensnamn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för de 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Reducerat fokus på placering enligt utvecklingsmodell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System 1 &amp; 2: Sammanslagning av pojkar &amp; flickor upp till 13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Samtliga System 2- klasser faktor flickor ( automatiskt inställt)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Ny lägsta åldersgräns senior = 17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Ny programvara FS Score 2 (FSM- operatör arrangör och DVO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Nyheter anslås på SKFs hemsida som bulletiner(reglar) och nyheter (andra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ändrigar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) samt skickas ut till distrikten ( och ofta även klubbar).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Mer info finns på: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http://www.svenskkonstakning.se/tavla/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reger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/bulletiner.</a:t>
            </a:r>
          </a:p>
        </p:txBody>
      </p:sp>
    </p:spTree>
    <p:extLst>
      <p:ext uri="{BB962C8B-B14F-4D97-AF65-F5344CB8AC3E}">
        <p14:creationId xmlns:p14="http://schemas.microsoft.com/office/powerpoint/2010/main" val="266067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Bildobjekt 2" descr="En bild som visar sport, utomhus, skugga, mark&#10;&#10;Automatiskt genererad beskrivning">
            <a:extLst>
              <a:ext uri="{FF2B5EF4-FFF2-40B4-BE49-F238E27FC236}">
                <a16:creationId xmlns:a16="http://schemas.microsoft.com/office/drawing/2014/main" id="{C248CD15-0814-6A9B-DF75-687EADA6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3" y="1519267"/>
            <a:ext cx="2616334" cy="381946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FA95C46-65D5-5F23-52BC-E8AA46E76519}"/>
              </a:ext>
            </a:extLst>
          </p:cNvPr>
          <p:cNvSpPr txBox="1"/>
          <p:nvPr/>
        </p:nvSpPr>
        <p:spPr>
          <a:xfrm>
            <a:off x="4848315" y="179109"/>
            <a:ext cx="7542623" cy="6678891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Distriktsmästerskap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DM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Genomförs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A-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tävling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genomförs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för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seniorer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juniorer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Ungdom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16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tävlar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vanligen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på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DM, men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får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mästerskapstitel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eller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tecken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Minst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deltagare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från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samma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distrikt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klassen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för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mästare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ska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utropas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tecken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delas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(RF:s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regelverk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Seniorer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nationell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tävlar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DM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Flera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DM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genomförs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öppet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DM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Arrangörens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Distriktets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ansvar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köpa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mästerskapstecken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6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Bildobjekt 2" descr="En bild som visar sport, utomhus, skugga, mark&#10;&#10;Automatiskt genererad beskrivning">
            <a:extLst>
              <a:ext uri="{FF2B5EF4-FFF2-40B4-BE49-F238E27FC236}">
                <a16:creationId xmlns:a16="http://schemas.microsoft.com/office/drawing/2014/main" id="{A6989DBA-1332-C56F-BB2F-01CBFB68D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3" y="1519267"/>
            <a:ext cx="2616334" cy="381946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BBD7203-8C92-2962-3EC9-4B915C61F295}"/>
              </a:ext>
            </a:extLst>
          </p:cNvPr>
          <p:cNvSpPr txBox="1"/>
          <p:nvPr/>
        </p:nvSpPr>
        <p:spPr>
          <a:xfrm>
            <a:off x="4536574" y="65987"/>
            <a:ext cx="7655121" cy="6485641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Nyheter</a:t>
            </a:r>
            <a:r>
              <a:rPr 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2024/2025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Nationella</a:t>
            </a:r>
            <a:r>
              <a:rPr 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serien</a:t>
            </a:r>
            <a:r>
              <a:rPr 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4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byter</a:t>
            </a:r>
            <a:r>
              <a:rPr 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namn</a:t>
            </a:r>
            <a:r>
              <a:rPr lang="en-US" sz="1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till System 4 2025/2026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Följer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ISU –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reglar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åldersindelningar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Inga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mixade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klasser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Klasser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Ungdom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16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Flickor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Pojkar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Juniorer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Damer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Herrar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Seniorer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Damer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Herrar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Bedömning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ISU Judging System, FS Manager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Testkrav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poängintag</a:t>
            </a: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8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kvitto, Parallell&#10;&#10;Automatiskt genererad beskrivning">
            <a:extLst>
              <a:ext uri="{FF2B5EF4-FFF2-40B4-BE49-F238E27FC236}">
                <a16:creationId xmlns:a16="http://schemas.microsoft.com/office/drawing/2014/main" id="{FB2D7D7E-31C7-B32F-33B1-B08D10469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75" y="65989"/>
            <a:ext cx="5355044" cy="67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6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95DF7A-6751-E1C7-5415-61A7E12977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45150" y="82550"/>
            <a:ext cx="6546850" cy="24844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Synkro</a:t>
            </a: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isdans</a:t>
            </a: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soloisdans</a:t>
            </a: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paråkning</a:t>
            </a: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Bildobjekt 3" descr="En bild som visar skridskoåkning, skridskor, sport, fotbeklädnader&#10;&#10;Automatiskt genererad beskrivning">
            <a:extLst>
              <a:ext uri="{FF2B5EF4-FFF2-40B4-BE49-F238E27FC236}">
                <a16:creationId xmlns:a16="http://schemas.microsoft.com/office/drawing/2014/main" id="{9D9BF460-B2B5-9BB9-3D23-99A02667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4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474D6ED-D88E-D728-3C7C-072722D05FC5}"/>
              </a:ext>
            </a:extLst>
          </p:cNvPr>
          <p:cNvSpPr txBox="1"/>
          <p:nvPr/>
        </p:nvSpPr>
        <p:spPr>
          <a:xfrm>
            <a:off x="5638800" y="2974108"/>
            <a:ext cx="59620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Utvecklingsarbetet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Utvecklings- och förändringsarbetet sker säsongen 2024/2025 med </a:t>
            </a:r>
            <a:r>
              <a:rPr lang="sv-SE" sz="1600" dirty="0" err="1"/>
              <a:t>synkro</a:t>
            </a:r>
            <a:r>
              <a:rPr lang="sv-SE" sz="1600" dirty="0"/>
              <a:t>, isdans, 	soloisdans paråkning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Kategoriseras i System 1 respektive System 2 i stället för stjärntävlingar och klubbtävlingar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Nyhet: Soloisdans officiell disciplin</a:t>
            </a:r>
          </a:p>
        </p:txBody>
      </p:sp>
    </p:spTree>
    <p:extLst>
      <p:ext uri="{BB962C8B-B14F-4D97-AF65-F5344CB8AC3E}">
        <p14:creationId xmlns:p14="http://schemas.microsoft.com/office/powerpoint/2010/main" val="7534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47D864E4-EDD7-9544-9302-1637C9354F2D}"/>
              </a:ext>
            </a:extLst>
          </p:cNvPr>
          <p:cNvSpPr txBox="1"/>
          <p:nvPr/>
        </p:nvSpPr>
        <p:spPr>
          <a:xfrm>
            <a:off x="498477" y="201236"/>
            <a:ext cx="108233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6">
              <a:defRPr/>
            </a:pPr>
            <a:r>
              <a:rPr lang="sv-S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Tävlingssystemens trappa</a:t>
            </a:r>
            <a:br>
              <a:rPr lang="sv-S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v-SE" sz="2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utifrån utvecklingsmodellen</a:t>
            </a:r>
            <a:endParaRPr lang="en-GB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164B85E-9FBB-8F90-1D53-9AD9F4A7D67D}"/>
              </a:ext>
            </a:extLst>
          </p:cNvPr>
          <p:cNvSpPr/>
          <p:nvPr/>
        </p:nvSpPr>
        <p:spPr>
          <a:xfrm>
            <a:off x="6447387" y="1952790"/>
            <a:ext cx="1794945" cy="3651393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AECCE4"/>
              </a:gs>
              <a:gs pos="44000">
                <a:srgbClr val="AECCE4"/>
              </a:gs>
              <a:gs pos="55000">
                <a:srgbClr val="6AA0CD"/>
              </a:gs>
              <a:gs pos="100000">
                <a:srgbClr val="6AA0C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>
              <a:highlight>
                <a:srgbClr val="AECCE4"/>
              </a:highlight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2865B8-368A-A977-B3B8-03C6C0C09486}"/>
              </a:ext>
            </a:extLst>
          </p:cNvPr>
          <p:cNvSpPr/>
          <p:nvPr/>
        </p:nvSpPr>
        <p:spPr>
          <a:xfrm>
            <a:off x="1023566" y="1556902"/>
            <a:ext cx="3435850" cy="4443168"/>
          </a:xfrm>
          <a:custGeom>
            <a:avLst/>
            <a:gdLst>
              <a:gd name="connsiteX0" fmla="*/ 0 w 3716809"/>
              <a:gd name="connsiteY0" fmla="*/ 0 h 4897899"/>
              <a:gd name="connsiteX1" fmla="*/ 3716809 w 3716809"/>
              <a:gd name="connsiteY1" fmla="*/ 0 h 4897899"/>
              <a:gd name="connsiteX2" fmla="*/ 1771726 w 3716809"/>
              <a:gd name="connsiteY2" fmla="*/ 4897899 h 4897899"/>
              <a:gd name="connsiteX3" fmla="*/ 0 w 3716809"/>
              <a:gd name="connsiteY3" fmla="*/ 4897899 h 489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809" h="4897899">
                <a:moveTo>
                  <a:pt x="0" y="0"/>
                </a:moveTo>
                <a:lnTo>
                  <a:pt x="3716809" y="0"/>
                </a:lnTo>
                <a:lnTo>
                  <a:pt x="1771726" y="4897899"/>
                </a:lnTo>
                <a:lnTo>
                  <a:pt x="0" y="48978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sz="1633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35C65D-A41C-7025-2603-224F14763B4E}"/>
              </a:ext>
            </a:extLst>
          </p:cNvPr>
          <p:cNvGrpSpPr/>
          <p:nvPr/>
        </p:nvGrpSpPr>
        <p:grpSpPr>
          <a:xfrm>
            <a:off x="909214" y="1924369"/>
            <a:ext cx="5550987" cy="3934952"/>
            <a:chOff x="252919" y="1687041"/>
            <a:chExt cx="42881379" cy="43376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9145D5-2268-0DA4-F1AD-B3EE867B75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19" y="1690138"/>
              <a:ext cx="6911285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6692AF-813A-A625-2440-AA6B8DFEC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19" y="2620360"/>
              <a:ext cx="427545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556F118-B394-D9B7-DA8D-2D636C173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19" y="3856387"/>
              <a:ext cx="4288137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9413ED-4057-8E13-F246-5E4291275A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19" y="5095120"/>
              <a:ext cx="427545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081367-9F29-C082-4A84-0C589E993C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19" y="1687041"/>
              <a:ext cx="427545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AF8A74-91AF-9C56-97BC-04FBF20FA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919" y="6024711"/>
              <a:ext cx="427545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880F1DC-8544-1AB1-6526-AB511EAF1BEB}"/>
              </a:ext>
            </a:extLst>
          </p:cNvPr>
          <p:cNvSpPr/>
          <p:nvPr/>
        </p:nvSpPr>
        <p:spPr>
          <a:xfrm>
            <a:off x="3701720" y="2795949"/>
            <a:ext cx="2758481" cy="228604"/>
          </a:xfrm>
          <a:prstGeom prst="rect">
            <a:avLst/>
          </a:prstGeom>
          <a:solidFill>
            <a:srgbClr val="AECC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Senior SP + FS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F68112-5A52-E58D-0913-CDB887729023}"/>
              </a:ext>
            </a:extLst>
          </p:cNvPr>
          <p:cNvSpPr/>
          <p:nvPr/>
        </p:nvSpPr>
        <p:spPr>
          <a:xfrm>
            <a:off x="3477496" y="3358055"/>
            <a:ext cx="2982705" cy="228604"/>
          </a:xfrm>
          <a:prstGeom prst="rect">
            <a:avLst/>
          </a:prstGeom>
          <a:solidFill>
            <a:srgbClr val="AECC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Advanced Novice SP + FS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70C953-5574-CADD-9F21-D20EA589C9EC}"/>
              </a:ext>
            </a:extLst>
          </p:cNvPr>
          <p:cNvSpPr/>
          <p:nvPr/>
        </p:nvSpPr>
        <p:spPr>
          <a:xfrm>
            <a:off x="3589608" y="3077002"/>
            <a:ext cx="2870593" cy="228604"/>
          </a:xfrm>
          <a:prstGeom prst="rect">
            <a:avLst/>
          </a:prstGeom>
          <a:solidFill>
            <a:srgbClr val="AECC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Junior SP + FS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091B75-D512-83BE-43EC-33C0A2F6D373}"/>
              </a:ext>
            </a:extLst>
          </p:cNvPr>
          <p:cNvSpPr/>
          <p:nvPr/>
        </p:nvSpPr>
        <p:spPr>
          <a:xfrm>
            <a:off x="2916936" y="4763320"/>
            <a:ext cx="5081496" cy="228604"/>
          </a:xfrm>
          <a:prstGeom prst="rect">
            <a:avLst/>
          </a:prstGeom>
          <a:gradFill>
            <a:gsLst>
              <a:gs pos="0">
                <a:srgbClr val="E8C968"/>
              </a:gs>
              <a:gs pos="40000">
                <a:srgbClr val="E8C968"/>
              </a:gs>
              <a:gs pos="60000">
                <a:srgbClr val="6AA0CD"/>
              </a:gs>
              <a:gs pos="100000">
                <a:srgbClr val="6AA0C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Intermediate Novice FS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A484E6-19AF-7BD7-6D06-D29B846ED1B4}"/>
              </a:ext>
            </a:extLst>
          </p:cNvPr>
          <p:cNvSpPr/>
          <p:nvPr/>
        </p:nvSpPr>
        <p:spPr>
          <a:xfrm>
            <a:off x="3141161" y="4201214"/>
            <a:ext cx="4672954" cy="228604"/>
          </a:xfrm>
          <a:prstGeom prst="rect">
            <a:avLst/>
          </a:prstGeom>
          <a:gradFill>
            <a:gsLst>
              <a:gs pos="0">
                <a:srgbClr val="E8C968"/>
              </a:gs>
              <a:gs pos="40000">
                <a:srgbClr val="E8C968"/>
              </a:gs>
              <a:gs pos="60000">
                <a:srgbClr val="6AA0CD"/>
              </a:gs>
              <a:gs pos="100000">
                <a:srgbClr val="6AA0C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Junior FS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2192AB-A04E-EC93-6EB7-0FB4D5385F7C}"/>
              </a:ext>
            </a:extLst>
          </p:cNvPr>
          <p:cNvSpPr/>
          <p:nvPr/>
        </p:nvSpPr>
        <p:spPr>
          <a:xfrm>
            <a:off x="3029048" y="4482267"/>
            <a:ext cx="4865695" cy="228604"/>
          </a:xfrm>
          <a:prstGeom prst="rect">
            <a:avLst/>
          </a:prstGeom>
          <a:gradFill>
            <a:gsLst>
              <a:gs pos="0">
                <a:srgbClr val="E8C968"/>
              </a:gs>
              <a:gs pos="40000">
                <a:srgbClr val="E8C968"/>
              </a:gs>
              <a:gs pos="60000">
                <a:srgbClr val="6AA0CD"/>
              </a:gs>
              <a:gs pos="100000">
                <a:srgbClr val="6AA0C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Advanced Novice FS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07618E-280A-5824-1538-49D0FA8DD250}"/>
              </a:ext>
            </a:extLst>
          </p:cNvPr>
          <p:cNvSpPr/>
          <p:nvPr/>
        </p:nvSpPr>
        <p:spPr>
          <a:xfrm>
            <a:off x="3253273" y="3920161"/>
            <a:ext cx="4560842" cy="228604"/>
          </a:xfrm>
          <a:prstGeom prst="rect">
            <a:avLst/>
          </a:prstGeom>
          <a:gradFill>
            <a:gsLst>
              <a:gs pos="0">
                <a:srgbClr val="E8C968"/>
              </a:gs>
              <a:gs pos="40000">
                <a:srgbClr val="E8C968"/>
              </a:gs>
              <a:gs pos="60000">
                <a:srgbClr val="6AA0CD"/>
              </a:gs>
              <a:gs pos="100000">
                <a:srgbClr val="6AA0C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Senior FS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4CA182-9632-1BEF-98C4-39976CB05C95}"/>
              </a:ext>
            </a:extLst>
          </p:cNvPr>
          <p:cNvSpPr/>
          <p:nvPr/>
        </p:nvSpPr>
        <p:spPr>
          <a:xfrm>
            <a:off x="2580600" y="5606479"/>
            <a:ext cx="3879601" cy="228604"/>
          </a:xfrm>
          <a:prstGeom prst="rect">
            <a:avLst/>
          </a:prstGeom>
          <a:solidFill>
            <a:srgbClr val="4854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1270">
                <a:solidFill>
                  <a:schemeClr val="bg1"/>
                </a:solidFill>
              </a:rPr>
              <a:t>Stjärntävling – 3 star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A25117-B696-225B-540C-7C5B642D5EEC}"/>
              </a:ext>
            </a:extLst>
          </p:cNvPr>
          <p:cNvSpPr/>
          <p:nvPr/>
        </p:nvSpPr>
        <p:spPr>
          <a:xfrm>
            <a:off x="2468488" y="5887532"/>
            <a:ext cx="3991713" cy="228604"/>
          </a:xfrm>
          <a:prstGeom prst="rect">
            <a:avLst/>
          </a:prstGeom>
          <a:solidFill>
            <a:srgbClr val="4854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70">
                <a:solidFill>
                  <a:schemeClr val="bg1"/>
                </a:solidFill>
              </a:rPr>
              <a:t>Showtävling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097210-C47F-064B-618F-12F514691585}"/>
              </a:ext>
            </a:extLst>
          </p:cNvPr>
          <p:cNvSpPr/>
          <p:nvPr/>
        </p:nvSpPr>
        <p:spPr>
          <a:xfrm>
            <a:off x="2692712" y="5325426"/>
            <a:ext cx="3767489" cy="228604"/>
          </a:xfrm>
          <a:prstGeom prst="rect">
            <a:avLst/>
          </a:prstGeom>
          <a:solidFill>
            <a:srgbClr val="6AA0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70">
                <a:solidFill>
                  <a:schemeClr val="tx1"/>
                </a:solidFill>
              </a:rPr>
              <a:t>Stjärntävling – 5 star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DF6EAC-83C2-4D2B-3544-29764D98A92B}"/>
              </a:ext>
            </a:extLst>
          </p:cNvPr>
          <p:cNvSpPr/>
          <p:nvPr/>
        </p:nvSpPr>
        <p:spPr>
          <a:xfrm>
            <a:off x="2804824" y="5044373"/>
            <a:ext cx="5588256" cy="228604"/>
          </a:xfrm>
          <a:prstGeom prst="rect">
            <a:avLst/>
          </a:prstGeom>
          <a:gradFill>
            <a:gsLst>
              <a:gs pos="0">
                <a:srgbClr val="E8C968"/>
              </a:gs>
              <a:gs pos="40000">
                <a:srgbClr val="E8C968"/>
              </a:gs>
              <a:gs pos="60000">
                <a:srgbClr val="6AA0CD"/>
              </a:gs>
              <a:gs pos="100000">
                <a:srgbClr val="6AA0C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70">
                <a:solidFill>
                  <a:schemeClr val="tx1"/>
                </a:solidFill>
              </a:rPr>
              <a:t>Stjärntävling</a:t>
            </a:r>
            <a:r>
              <a:rPr lang="en-US" sz="1270">
                <a:solidFill>
                  <a:schemeClr val="tx1"/>
                </a:solidFill>
              </a:rPr>
              <a:t> – 9 star - ISU Basic Novice FS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53CF3D-F012-A5E4-D6BF-21DE8DC22876}"/>
              </a:ext>
            </a:extLst>
          </p:cNvPr>
          <p:cNvSpPr/>
          <p:nvPr/>
        </p:nvSpPr>
        <p:spPr>
          <a:xfrm>
            <a:off x="3365384" y="3639108"/>
            <a:ext cx="3094817" cy="228604"/>
          </a:xfrm>
          <a:prstGeom prst="rect">
            <a:avLst/>
          </a:prstGeom>
          <a:gradFill>
            <a:gsLst>
              <a:gs pos="0">
                <a:srgbClr val="AECCE4"/>
              </a:gs>
              <a:gs pos="40000">
                <a:srgbClr val="AECCE4"/>
              </a:gs>
              <a:gs pos="60000">
                <a:srgbClr val="6AA0CD"/>
              </a:gs>
              <a:gs pos="100000">
                <a:srgbClr val="6AA0C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Advanced Novice SP ≠ FS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D53A94-FB83-7D1B-B387-2DD3050C95AE}"/>
              </a:ext>
            </a:extLst>
          </p:cNvPr>
          <p:cNvSpPr/>
          <p:nvPr/>
        </p:nvSpPr>
        <p:spPr>
          <a:xfrm>
            <a:off x="2356376" y="6168585"/>
            <a:ext cx="4103825" cy="228604"/>
          </a:xfrm>
          <a:prstGeom prst="rect">
            <a:avLst/>
          </a:prstGeom>
          <a:solidFill>
            <a:srgbClr val="303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1270">
                <a:solidFill>
                  <a:schemeClr val="bg1"/>
                </a:solidFill>
              </a:rPr>
              <a:t>Slingauppvisning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3D9383-662D-1593-FBDB-B2EDB92CDE6F}"/>
              </a:ext>
            </a:extLst>
          </p:cNvPr>
          <p:cNvSpPr/>
          <p:nvPr/>
        </p:nvSpPr>
        <p:spPr>
          <a:xfrm>
            <a:off x="4038057" y="1952790"/>
            <a:ext cx="2405731" cy="228604"/>
          </a:xfrm>
          <a:prstGeom prst="rect">
            <a:avLst/>
          </a:prstGeom>
          <a:solidFill>
            <a:srgbClr val="83B1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Senior SP + FS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6698CD-29E2-F226-BA5C-A83BADA7DA43}"/>
              </a:ext>
            </a:extLst>
          </p:cNvPr>
          <p:cNvSpPr/>
          <p:nvPr/>
        </p:nvSpPr>
        <p:spPr>
          <a:xfrm>
            <a:off x="3925944" y="2233843"/>
            <a:ext cx="2640888" cy="228604"/>
          </a:xfrm>
          <a:prstGeom prst="rect">
            <a:avLst/>
          </a:prstGeom>
          <a:solidFill>
            <a:srgbClr val="598F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70">
                <a:solidFill>
                  <a:schemeClr val="tx1"/>
                </a:solidFill>
              </a:rPr>
              <a:t>ISU Junior SP + FS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3B51D1-87F4-1CF3-E313-2ED04B78D242}"/>
              </a:ext>
            </a:extLst>
          </p:cNvPr>
          <p:cNvSpPr/>
          <p:nvPr/>
        </p:nvSpPr>
        <p:spPr>
          <a:xfrm>
            <a:off x="4150163" y="1671737"/>
            <a:ext cx="2416669" cy="228604"/>
          </a:xfrm>
          <a:prstGeom prst="rect">
            <a:avLst/>
          </a:prstGeom>
          <a:solidFill>
            <a:srgbClr val="E8C9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1270">
                <a:solidFill>
                  <a:schemeClr val="tx1"/>
                </a:solidFill>
              </a:rPr>
              <a:t>Adult FS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009D9C01-4611-E154-C245-4FCAF572AD9E}"/>
              </a:ext>
            </a:extLst>
          </p:cNvPr>
          <p:cNvSpPr/>
          <p:nvPr/>
        </p:nvSpPr>
        <p:spPr>
          <a:xfrm flipH="1">
            <a:off x="6338068" y="1671738"/>
            <a:ext cx="4578462" cy="4443168"/>
          </a:xfrm>
          <a:prstGeom prst="parallelogram">
            <a:avLst>
              <a:gd name="adj" fmla="val 50528"/>
            </a:avLst>
          </a:prstGeom>
          <a:solidFill>
            <a:srgbClr val="E8C9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2083ED49-5B74-51E3-E60D-A0DF09702FB9}"/>
              </a:ext>
            </a:extLst>
          </p:cNvPr>
          <p:cNvSpPr/>
          <p:nvPr/>
        </p:nvSpPr>
        <p:spPr>
          <a:xfrm flipH="1" flipV="1">
            <a:off x="8722090" y="1670506"/>
            <a:ext cx="2255912" cy="4462910"/>
          </a:xfrm>
          <a:prstGeom prst="triangle">
            <a:avLst>
              <a:gd name="adj" fmla="val 0"/>
            </a:avLst>
          </a:prstGeom>
          <a:solidFill>
            <a:srgbClr val="EFDC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2B4604-5B76-3DA4-A4B1-13BC4EA9ED7E}"/>
              </a:ext>
            </a:extLst>
          </p:cNvPr>
          <p:cNvSpPr txBox="1"/>
          <p:nvPr/>
        </p:nvSpPr>
        <p:spPr>
          <a:xfrm>
            <a:off x="9738108" y="2868725"/>
            <a:ext cx="918801" cy="678647"/>
          </a:xfrm>
          <a:prstGeom prst="rect">
            <a:avLst/>
          </a:prstGeom>
          <a:solidFill>
            <a:srgbClr val="EFDC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270"/>
              <a:t>Aktiv på is hela livet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1E35E6-76AA-177E-B1E3-A0519B7323F8}"/>
              </a:ext>
            </a:extLst>
          </p:cNvPr>
          <p:cNvSpPr txBox="1"/>
          <p:nvPr/>
        </p:nvSpPr>
        <p:spPr>
          <a:xfrm>
            <a:off x="8071494" y="4001805"/>
            <a:ext cx="1384033" cy="287771"/>
          </a:xfrm>
          <a:prstGeom prst="rect">
            <a:avLst/>
          </a:prstGeom>
          <a:solidFill>
            <a:srgbClr val="E8C968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270"/>
              <a:t>Tävla hela livet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AFDEFA-BD5C-FB01-EC5A-EAA1319F40B7}"/>
              </a:ext>
            </a:extLst>
          </p:cNvPr>
          <p:cNvSpPr/>
          <p:nvPr/>
        </p:nvSpPr>
        <p:spPr>
          <a:xfrm>
            <a:off x="3813832" y="2514896"/>
            <a:ext cx="2753000" cy="228604"/>
          </a:xfrm>
          <a:prstGeom prst="rect">
            <a:avLst/>
          </a:prstGeom>
          <a:solidFill>
            <a:srgbClr val="3364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70">
                <a:solidFill>
                  <a:schemeClr val="bg1"/>
                </a:solidFill>
              </a:rPr>
              <a:t>ISU Advanced Novice SP + FS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DF6295-E461-3F2B-F8DC-0E4713CFD537}"/>
              </a:ext>
            </a:extLst>
          </p:cNvPr>
          <p:cNvSpPr/>
          <p:nvPr/>
        </p:nvSpPr>
        <p:spPr>
          <a:xfrm>
            <a:off x="6443788" y="5554029"/>
            <a:ext cx="4534213" cy="585081"/>
          </a:xfrm>
          <a:prstGeom prst="rect">
            <a:avLst/>
          </a:prstGeom>
          <a:solidFill>
            <a:srgbClr val="4854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F51091-4532-5E39-9D96-5109E7C69C49}"/>
              </a:ext>
            </a:extLst>
          </p:cNvPr>
          <p:cNvSpPr/>
          <p:nvPr/>
        </p:nvSpPr>
        <p:spPr>
          <a:xfrm>
            <a:off x="6445588" y="6133416"/>
            <a:ext cx="4532413" cy="266069"/>
          </a:xfrm>
          <a:prstGeom prst="rect">
            <a:avLst/>
          </a:prstGeom>
          <a:solidFill>
            <a:srgbClr val="303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10F464-2E78-4BEA-DDEE-DA151B2AC096}"/>
              </a:ext>
            </a:extLst>
          </p:cNvPr>
          <p:cNvSpPr txBox="1"/>
          <p:nvPr/>
        </p:nvSpPr>
        <p:spPr>
          <a:xfrm>
            <a:off x="2150055" y="3886536"/>
            <a:ext cx="580773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Svart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D937935-3056-82A4-D563-B08FEE70387F}"/>
              </a:ext>
            </a:extLst>
          </p:cNvPr>
          <p:cNvSpPr txBox="1"/>
          <p:nvPr/>
        </p:nvSpPr>
        <p:spPr>
          <a:xfrm>
            <a:off x="2150055" y="4168800"/>
            <a:ext cx="580773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Grå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DF7C023-436D-498F-7762-48B195D3E2F0}"/>
              </a:ext>
            </a:extLst>
          </p:cNvPr>
          <p:cNvSpPr txBox="1"/>
          <p:nvPr/>
        </p:nvSpPr>
        <p:spPr>
          <a:xfrm>
            <a:off x="2150055" y="4451063"/>
            <a:ext cx="580773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Röd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5AC28F0-EC2D-70C3-C628-1E1EFC6E98DD}"/>
              </a:ext>
            </a:extLst>
          </p:cNvPr>
          <p:cNvSpPr txBox="1"/>
          <p:nvPr/>
        </p:nvSpPr>
        <p:spPr>
          <a:xfrm>
            <a:off x="2150055" y="4733326"/>
            <a:ext cx="580773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Blå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FA00BC-17D2-4EE7-5D6F-DF4A32F44672}"/>
              </a:ext>
            </a:extLst>
          </p:cNvPr>
          <p:cNvSpPr txBox="1"/>
          <p:nvPr/>
        </p:nvSpPr>
        <p:spPr>
          <a:xfrm>
            <a:off x="2150054" y="5029791"/>
            <a:ext cx="616134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sv-SE" sz="1270"/>
              <a:t>Grön </a:t>
            </a:r>
            <a:br>
              <a:rPr lang="sv-SE" sz="1270"/>
            </a:br>
            <a:r>
              <a:rPr lang="sv-SE" sz="1270"/>
              <a:t> -Svart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C1A4D77-E766-6BED-5766-524CC7B1E0FF}"/>
              </a:ext>
            </a:extLst>
          </p:cNvPr>
          <p:cNvSpPr txBox="1"/>
          <p:nvPr/>
        </p:nvSpPr>
        <p:spPr>
          <a:xfrm>
            <a:off x="2150055" y="5297852"/>
            <a:ext cx="580773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Gul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F5ACAEC-91E9-9D88-6103-695CCBB057B6}"/>
              </a:ext>
            </a:extLst>
          </p:cNvPr>
          <p:cNvSpPr txBox="1"/>
          <p:nvPr/>
        </p:nvSpPr>
        <p:spPr>
          <a:xfrm>
            <a:off x="2150055" y="5580120"/>
            <a:ext cx="580773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Vit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D2B77B4-B9F9-13CB-37A8-242B23E22FA6}"/>
              </a:ext>
            </a:extLst>
          </p:cNvPr>
          <p:cNvSpPr txBox="1"/>
          <p:nvPr/>
        </p:nvSpPr>
        <p:spPr>
          <a:xfrm>
            <a:off x="2150055" y="3604273"/>
            <a:ext cx="580773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70"/>
              <a:t>U13</a:t>
            </a:r>
            <a:endParaRPr lang="sv-SE" sz="127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705F7D8-F060-139C-34AF-73B670DC1C6C}"/>
              </a:ext>
            </a:extLst>
          </p:cNvPr>
          <p:cNvSpPr txBox="1"/>
          <p:nvPr/>
        </p:nvSpPr>
        <p:spPr>
          <a:xfrm>
            <a:off x="2150055" y="3322010"/>
            <a:ext cx="580773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U16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38C7CAD-6B2A-0019-7611-3D903E174257}"/>
              </a:ext>
            </a:extLst>
          </p:cNvPr>
          <p:cNvSpPr txBox="1"/>
          <p:nvPr/>
        </p:nvSpPr>
        <p:spPr>
          <a:xfrm>
            <a:off x="1301006" y="1647976"/>
            <a:ext cx="1488748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 b="1"/>
              <a:t>Tävla hela livet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086CA69-DE2C-D54C-3E6A-1B350CE0EDD6}"/>
              </a:ext>
            </a:extLst>
          </p:cNvPr>
          <p:cNvSpPr txBox="1"/>
          <p:nvPr/>
        </p:nvSpPr>
        <p:spPr>
          <a:xfrm>
            <a:off x="2150055" y="3039747"/>
            <a:ext cx="580773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Junior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E24314E-206C-5472-D42D-91F5CEC4F929}"/>
              </a:ext>
            </a:extLst>
          </p:cNvPr>
          <p:cNvSpPr txBox="1"/>
          <p:nvPr/>
        </p:nvSpPr>
        <p:spPr>
          <a:xfrm>
            <a:off x="2150055" y="1930239"/>
            <a:ext cx="118257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Senior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6C22057-4B4C-42CC-F51D-EEA9EC97C835}"/>
              </a:ext>
            </a:extLst>
          </p:cNvPr>
          <p:cNvSpPr txBox="1"/>
          <p:nvPr/>
        </p:nvSpPr>
        <p:spPr>
          <a:xfrm>
            <a:off x="2150055" y="2212502"/>
            <a:ext cx="1182571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Junior / Senior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2BD221E-246A-80E4-12A6-AC6AD9EAC626}"/>
              </a:ext>
            </a:extLst>
          </p:cNvPr>
          <p:cNvSpPr txBox="1"/>
          <p:nvPr/>
        </p:nvSpPr>
        <p:spPr>
          <a:xfrm>
            <a:off x="2150055" y="2494765"/>
            <a:ext cx="1546526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sv-SE" sz="1270"/>
              <a:t>U16 / Junior / Senior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B9A3A89-836F-0E0C-AD72-55600738CF70}"/>
              </a:ext>
            </a:extLst>
          </p:cNvPr>
          <p:cNvSpPr txBox="1"/>
          <p:nvPr/>
        </p:nvSpPr>
        <p:spPr>
          <a:xfrm>
            <a:off x="2150055" y="2757484"/>
            <a:ext cx="74775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70"/>
              <a:t>Senior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23B051D-FAD3-DF5D-D68A-373132FF65A1}"/>
              </a:ext>
            </a:extLst>
          </p:cNvPr>
          <p:cNvSpPr txBox="1"/>
          <p:nvPr/>
        </p:nvSpPr>
        <p:spPr>
          <a:xfrm>
            <a:off x="825660" y="2904064"/>
            <a:ext cx="979731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70" b="1"/>
              <a:t>A-tävling</a:t>
            </a:r>
          </a:p>
          <a:p>
            <a:pPr algn="ctr"/>
            <a:r>
              <a:rPr lang="sv-SE" sz="1270"/>
              <a:t>U13 /U16 / Junior / Senior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4703A27-24EF-9CA4-DB26-1338843B7662}"/>
              </a:ext>
            </a:extLst>
          </p:cNvPr>
          <p:cNvSpPr txBox="1"/>
          <p:nvPr/>
        </p:nvSpPr>
        <p:spPr>
          <a:xfrm>
            <a:off x="791053" y="4201214"/>
            <a:ext cx="1048942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70" b="1"/>
              <a:t>System 2:</a:t>
            </a:r>
          </a:p>
          <a:p>
            <a:pPr algn="ctr"/>
            <a:r>
              <a:rPr lang="sv-SE" sz="1270"/>
              <a:t>Valfri ålder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012939A-71C2-54CF-F3F3-0CAEF9EEC821}"/>
              </a:ext>
            </a:extLst>
          </p:cNvPr>
          <p:cNvSpPr txBox="1"/>
          <p:nvPr/>
        </p:nvSpPr>
        <p:spPr>
          <a:xfrm>
            <a:off x="763802" y="5200131"/>
            <a:ext cx="1103444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70" b="1"/>
              <a:t>System 1 :</a:t>
            </a:r>
          </a:p>
          <a:p>
            <a:pPr algn="ctr"/>
            <a:r>
              <a:rPr lang="sv-SE" sz="1270"/>
              <a:t>Valfri ålder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3D2BF3-4C86-4707-EEB5-DFD071EF5D1C}"/>
              </a:ext>
            </a:extLst>
          </p:cNvPr>
          <p:cNvSpPr txBox="1"/>
          <p:nvPr/>
        </p:nvSpPr>
        <p:spPr>
          <a:xfrm>
            <a:off x="825658" y="1916058"/>
            <a:ext cx="979731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70" b="1"/>
              <a:t>Nationell Serie:</a:t>
            </a:r>
          </a:p>
          <a:p>
            <a:pPr algn="ctr"/>
            <a:r>
              <a:rPr lang="sv-SE" sz="1270"/>
              <a:t>U16 / Junior / Senior 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3F1676F-E7B7-F8B6-8511-C631BFE25361}"/>
              </a:ext>
            </a:extLst>
          </p:cNvPr>
          <p:cNvSpPr/>
          <p:nvPr/>
        </p:nvSpPr>
        <p:spPr>
          <a:xfrm>
            <a:off x="1866962" y="2675021"/>
            <a:ext cx="321898" cy="214329"/>
          </a:xfrm>
          <a:prstGeom prst="roundRect">
            <a:avLst/>
          </a:prstGeom>
          <a:solidFill>
            <a:srgbClr val="F2F2F2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0CF59F8-621C-5E0D-5817-6048336C94AA}"/>
              </a:ext>
            </a:extLst>
          </p:cNvPr>
          <p:cNvSpPr/>
          <p:nvPr/>
        </p:nvSpPr>
        <p:spPr>
          <a:xfrm>
            <a:off x="1866962" y="4910687"/>
            <a:ext cx="321898" cy="214329"/>
          </a:xfrm>
          <a:prstGeom prst="roundRect">
            <a:avLst/>
          </a:prstGeom>
          <a:solidFill>
            <a:srgbClr val="F2F2F2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836776E-17BA-3330-4DBB-532F761858C1}"/>
              </a:ext>
            </a:extLst>
          </p:cNvPr>
          <p:cNvSpPr/>
          <p:nvPr/>
        </p:nvSpPr>
        <p:spPr>
          <a:xfrm>
            <a:off x="1807478" y="1927178"/>
            <a:ext cx="4636310" cy="16711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t">
            <a:noAutofit/>
          </a:bodyPr>
          <a:lstStyle/>
          <a:p>
            <a:pPr algn="ctr"/>
            <a:r>
              <a:rPr lang="sv-SE" sz="1633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C111433-EB7E-FC30-6810-ABDB1465E28A}"/>
              </a:ext>
            </a:extLst>
          </p:cNvPr>
          <p:cNvSpPr/>
          <p:nvPr/>
        </p:nvSpPr>
        <p:spPr>
          <a:xfrm>
            <a:off x="1807478" y="3623218"/>
            <a:ext cx="4636310" cy="223610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t">
            <a:noAutofit/>
          </a:bodyPr>
          <a:lstStyle/>
          <a:p>
            <a:pPr algn="ctr"/>
            <a:r>
              <a:rPr lang="sv-SE" sz="1633">
                <a:solidFill>
                  <a:schemeClr val="tx1"/>
                </a:solidFill>
              </a:rPr>
              <a:t>Träningsguide</a:t>
            </a:r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35E1AE70-CC0C-D048-8379-3D46D5ACB2F8}"/>
              </a:ext>
            </a:extLst>
          </p:cNvPr>
          <p:cNvSpPr/>
          <p:nvPr/>
        </p:nvSpPr>
        <p:spPr>
          <a:xfrm>
            <a:off x="6445588" y="1958485"/>
            <a:ext cx="400381" cy="814482"/>
          </a:xfrm>
          <a:prstGeom prst="triangle">
            <a:avLst>
              <a:gd name="adj" fmla="val 0"/>
            </a:avLst>
          </a:prstGeom>
          <a:solidFill>
            <a:srgbClr val="3364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851B97C2-61A1-C9FC-AC99-BDB6DE015073}"/>
              </a:ext>
            </a:extLst>
          </p:cNvPr>
          <p:cNvSpPr/>
          <p:nvPr/>
        </p:nvSpPr>
        <p:spPr>
          <a:xfrm>
            <a:off x="6445588" y="1958485"/>
            <a:ext cx="259016" cy="526906"/>
          </a:xfrm>
          <a:prstGeom prst="triangle">
            <a:avLst>
              <a:gd name="adj" fmla="val 0"/>
            </a:avLst>
          </a:prstGeom>
          <a:solidFill>
            <a:srgbClr val="598F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9115A097-8265-F8CB-EBF3-FCC0998A84D7}"/>
              </a:ext>
            </a:extLst>
          </p:cNvPr>
          <p:cNvSpPr/>
          <p:nvPr/>
        </p:nvSpPr>
        <p:spPr>
          <a:xfrm>
            <a:off x="6443788" y="1952791"/>
            <a:ext cx="127813" cy="248897"/>
          </a:xfrm>
          <a:prstGeom prst="triangle">
            <a:avLst>
              <a:gd name="adj" fmla="val 0"/>
            </a:avLst>
          </a:prstGeom>
          <a:solidFill>
            <a:srgbClr val="80B3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52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EAAE36C-C1DE-CDB7-E8B7-91EC553F31D6}"/>
              </a:ext>
            </a:extLst>
          </p:cNvPr>
          <p:cNvSpPr txBox="1"/>
          <p:nvPr/>
        </p:nvSpPr>
        <p:spPr>
          <a:xfrm>
            <a:off x="6612417" y="5738496"/>
            <a:ext cx="2340623" cy="287771"/>
          </a:xfrm>
          <a:prstGeom prst="rect">
            <a:avLst/>
          </a:prstGeom>
          <a:solidFill>
            <a:srgbClr val="485485"/>
          </a:solidFill>
        </p:spPr>
        <p:txBody>
          <a:bodyPr wrap="square" rtlCol="0">
            <a:spAutoFit/>
          </a:bodyPr>
          <a:lstStyle/>
          <a:p>
            <a:r>
              <a:rPr lang="sv-SE" sz="1270">
                <a:solidFill>
                  <a:schemeClr val="bg1"/>
                </a:solidFill>
              </a:rPr>
              <a:t>Lekande konståkning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68B1AF2-8189-4B4E-C551-0FE360B095EE}"/>
              </a:ext>
            </a:extLst>
          </p:cNvPr>
          <p:cNvSpPr txBox="1"/>
          <p:nvPr/>
        </p:nvSpPr>
        <p:spPr>
          <a:xfrm>
            <a:off x="6612417" y="6163734"/>
            <a:ext cx="2005748" cy="195438"/>
          </a:xfrm>
          <a:prstGeom prst="rect">
            <a:avLst/>
          </a:prstGeom>
          <a:solidFill>
            <a:srgbClr val="303C58"/>
          </a:solidFill>
        </p:spPr>
        <p:txBody>
          <a:bodyPr wrap="square" tIns="0" bIns="0" rtlCol="0" anchor="ctr">
            <a:spAutoFit/>
          </a:bodyPr>
          <a:lstStyle/>
          <a:p>
            <a:r>
              <a:rPr lang="sv-SE" sz="1270">
                <a:solidFill>
                  <a:schemeClr val="bg1"/>
                </a:solidFill>
              </a:rPr>
              <a:t>Aktiv start på is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4177291A-31E6-0D3E-D94A-171A358E5DB8}"/>
              </a:ext>
            </a:extLst>
          </p:cNvPr>
          <p:cNvSpPr/>
          <p:nvPr/>
        </p:nvSpPr>
        <p:spPr>
          <a:xfrm>
            <a:off x="6451468" y="5211078"/>
            <a:ext cx="2359636" cy="163288"/>
          </a:xfrm>
          <a:prstGeom prst="roundRect">
            <a:avLst>
              <a:gd name="adj" fmla="val 50000"/>
            </a:avLst>
          </a:prstGeom>
          <a:solidFill>
            <a:srgbClr val="6AA0CD"/>
          </a:solidFill>
        </p:spPr>
        <p:txBody>
          <a:bodyPr wrap="none" lIns="97973" tIns="0" bIns="0" rtlCol="0" anchor="ctr">
            <a:noAutofit/>
          </a:bodyPr>
          <a:lstStyle/>
          <a:p>
            <a:r>
              <a:rPr lang="sv-SE" sz="1270"/>
              <a:t>Träna för att lära konståkning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7635F95-7C7C-2CA7-5B5E-0B542182733C}"/>
              </a:ext>
            </a:extLst>
          </p:cNvPr>
          <p:cNvSpPr/>
          <p:nvPr/>
        </p:nvSpPr>
        <p:spPr>
          <a:xfrm>
            <a:off x="6403874" y="1952790"/>
            <a:ext cx="2359636" cy="163288"/>
          </a:xfrm>
          <a:prstGeom prst="roundRect">
            <a:avLst>
              <a:gd name="adj" fmla="val 50000"/>
            </a:avLst>
          </a:prstGeom>
          <a:solidFill>
            <a:srgbClr val="83B1B5"/>
          </a:solidFill>
        </p:spPr>
        <p:txBody>
          <a:bodyPr wrap="none" lIns="163288" tIns="0" bIns="0" rtlCol="0" anchor="ctr">
            <a:noAutofit/>
          </a:bodyPr>
          <a:lstStyle/>
          <a:p>
            <a:r>
              <a:rPr lang="sv-SE" sz="1270">
                <a:solidFill>
                  <a:schemeClr val="bg1"/>
                </a:solidFill>
              </a:rPr>
              <a:t>Tävla för att vinna i konståkning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86FF6299-DEDF-7EF9-7E2E-C4317FB00B3F}"/>
              </a:ext>
            </a:extLst>
          </p:cNvPr>
          <p:cNvSpPr/>
          <p:nvPr/>
        </p:nvSpPr>
        <p:spPr>
          <a:xfrm>
            <a:off x="6403874" y="2233843"/>
            <a:ext cx="2365054" cy="163288"/>
          </a:xfrm>
          <a:prstGeom prst="roundRect">
            <a:avLst>
              <a:gd name="adj" fmla="val 50000"/>
            </a:avLst>
          </a:prstGeom>
          <a:solidFill>
            <a:srgbClr val="598F91"/>
          </a:solidFill>
        </p:spPr>
        <p:txBody>
          <a:bodyPr wrap="none" lIns="163288" tIns="0" bIns="0" rtlCol="0" anchor="ctr">
            <a:noAutofit/>
          </a:bodyPr>
          <a:lstStyle/>
          <a:p>
            <a:r>
              <a:rPr lang="sv-SE" sz="1270">
                <a:solidFill>
                  <a:schemeClr val="bg1"/>
                </a:solidFill>
              </a:rPr>
              <a:t>Träna för att vinna i konståkning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EECCE8F-ED8B-F312-9C8B-7F3203D982F4}"/>
              </a:ext>
            </a:extLst>
          </p:cNvPr>
          <p:cNvSpPr/>
          <p:nvPr/>
        </p:nvSpPr>
        <p:spPr>
          <a:xfrm>
            <a:off x="6403874" y="2514896"/>
            <a:ext cx="2359636" cy="163288"/>
          </a:xfrm>
          <a:prstGeom prst="roundRect">
            <a:avLst>
              <a:gd name="adj" fmla="val 50000"/>
            </a:avLst>
          </a:prstGeom>
          <a:solidFill>
            <a:srgbClr val="336463"/>
          </a:solidFill>
        </p:spPr>
        <p:txBody>
          <a:bodyPr wrap="none" lIns="163288" tIns="0" bIns="0" rtlCol="0" anchor="ctr">
            <a:noAutofit/>
          </a:bodyPr>
          <a:lstStyle/>
          <a:p>
            <a:r>
              <a:rPr lang="sv-SE" sz="1270">
                <a:solidFill>
                  <a:schemeClr val="bg1"/>
                </a:solidFill>
              </a:rPr>
              <a:t>Träna för att tävla i konståkning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BCD123C8-AABE-23CF-919C-F2DFEC602EB7}"/>
              </a:ext>
            </a:extLst>
          </p:cNvPr>
          <p:cNvSpPr/>
          <p:nvPr/>
        </p:nvSpPr>
        <p:spPr>
          <a:xfrm>
            <a:off x="6403874" y="3098954"/>
            <a:ext cx="2359636" cy="163288"/>
          </a:xfrm>
          <a:prstGeom prst="roundRect">
            <a:avLst>
              <a:gd name="adj" fmla="val 50000"/>
            </a:avLst>
          </a:prstGeom>
          <a:solidFill>
            <a:srgbClr val="AECCE4"/>
          </a:solidFill>
        </p:spPr>
        <p:txBody>
          <a:bodyPr wrap="none" lIns="163288" tIns="0" bIns="0" rtlCol="0" anchor="ctr">
            <a:noAutofit/>
          </a:bodyPr>
          <a:lstStyle/>
          <a:p>
            <a:r>
              <a:rPr lang="sv-SE" sz="1270"/>
              <a:t>Träna för att tävla i konståkning</a:t>
            </a:r>
          </a:p>
        </p:txBody>
      </p:sp>
      <p:sp>
        <p:nvSpPr>
          <p:cNvPr id="131" name="TextBox 62">
            <a:extLst>
              <a:ext uri="{FF2B5EF4-FFF2-40B4-BE49-F238E27FC236}">
                <a16:creationId xmlns:a16="http://schemas.microsoft.com/office/drawing/2014/main" id="{130FF56E-94BA-5717-2412-8E1819266A1A}"/>
              </a:ext>
            </a:extLst>
          </p:cNvPr>
          <p:cNvSpPr txBox="1"/>
          <p:nvPr/>
        </p:nvSpPr>
        <p:spPr>
          <a:xfrm rot="3805709">
            <a:off x="8661129" y="3738419"/>
            <a:ext cx="1865788" cy="307777"/>
          </a:xfrm>
          <a:prstGeom prst="rect">
            <a:avLst/>
          </a:prstGeom>
          <a:solidFill>
            <a:srgbClr val="E8C968"/>
          </a:solidFill>
        </p:spPr>
        <p:txBody>
          <a:bodyPr wrap="square" rtlCol="0">
            <a:spAutoFit/>
          </a:bodyPr>
          <a:lstStyle/>
          <a:p>
            <a:pPr algn="ctr" defTabSz="914406">
              <a:defRPr/>
            </a:pPr>
            <a:r>
              <a:rPr lang="sv-SE" sz="1400">
                <a:latin typeface="Calibri" panose="020F0502020204030204"/>
                <a:sym typeface="Wingdings" panose="05000000000000000000" pitchFamily="2" charset="2"/>
              </a:rPr>
              <a:t></a:t>
            </a:r>
            <a:r>
              <a:rPr lang="sv-SE" sz="1400">
                <a:latin typeface="Calibri" panose="020F0502020204030204"/>
              </a:rPr>
              <a:t>Mastertouren </a:t>
            </a:r>
            <a:r>
              <a:rPr lang="sv-SE" sz="1400">
                <a:latin typeface="Calibri" panose="020F0502020204030204"/>
                <a:sym typeface="Wingdings" panose="05000000000000000000" pitchFamily="2" charset="2"/>
              </a:rPr>
              <a:t></a:t>
            </a:r>
            <a:endParaRPr lang="sv-SE" sz="140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794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A70063-DC9F-03CD-9639-E1FC83BEB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484939"/>
              </p:ext>
            </p:extLst>
          </p:nvPr>
        </p:nvGraphicFramePr>
        <p:xfrm>
          <a:off x="838338" y="1414198"/>
          <a:ext cx="10463646" cy="647902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28831">
                  <a:extLst>
                    <a:ext uri="{9D8B030D-6E8A-4147-A177-3AD203B41FA5}">
                      <a16:colId xmlns:a16="http://schemas.microsoft.com/office/drawing/2014/main" val="86036791"/>
                    </a:ext>
                  </a:extLst>
                </a:gridCol>
                <a:gridCol w="2628831">
                  <a:extLst>
                    <a:ext uri="{9D8B030D-6E8A-4147-A177-3AD203B41FA5}">
                      <a16:colId xmlns:a16="http://schemas.microsoft.com/office/drawing/2014/main" val="992081036"/>
                    </a:ext>
                  </a:extLst>
                </a:gridCol>
                <a:gridCol w="2628831">
                  <a:extLst>
                    <a:ext uri="{9D8B030D-6E8A-4147-A177-3AD203B41FA5}">
                      <a16:colId xmlns:a16="http://schemas.microsoft.com/office/drawing/2014/main" val="837820705"/>
                    </a:ext>
                  </a:extLst>
                </a:gridCol>
                <a:gridCol w="2577153">
                  <a:extLst>
                    <a:ext uri="{9D8B030D-6E8A-4147-A177-3AD203B41FA5}">
                      <a16:colId xmlns:a16="http://schemas.microsoft.com/office/drawing/2014/main" val="1009661358"/>
                    </a:ext>
                  </a:extLst>
                </a:gridCol>
              </a:tblGrid>
              <a:tr h="1114494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System 1</a:t>
                      </a:r>
                    </a:p>
                    <a:p>
                      <a:pPr algn="ctr"/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STAR FS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System 2</a:t>
                      </a:r>
                    </a:p>
                    <a:p>
                      <a:pPr algn="ctr"/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Anpassat IJS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A-tävlingar</a:t>
                      </a:r>
                    </a:p>
                    <a:p>
                      <a:pPr algn="ctr"/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IJS</a:t>
                      </a:r>
                      <a:endParaRPr lang="sv-SE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Förbundstävlingar</a:t>
                      </a:r>
                    </a:p>
                    <a:p>
                      <a:pPr algn="ctr"/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IJS</a:t>
                      </a:r>
                      <a:endParaRPr lang="sv-SE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606033"/>
                  </a:ext>
                </a:extLst>
              </a:tr>
              <a:tr h="114214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GRÖN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Basic Novice FS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Ålder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Valfri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1" dirty="0" err="1">
                          <a:solidFill>
                            <a:schemeClr val="tx1"/>
                          </a:solidFill>
                        </a:rPr>
                        <a:t>Anpassat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</a:rPr>
                        <a:t>även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</a:rPr>
                        <a:t> för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</a:rPr>
                        <a:t>blå-svart</a:t>
                      </a:r>
                      <a:endParaRPr lang="en-US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BRONS, SILVER, GULD, MASTER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 FS </a:t>
                      </a:r>
                    </a:p>
                    <a:p>
                      <a:pPr algn="ctr"/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Ålder 18+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SENIOR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ISU Senior SP + FS</a:t>
                      </a:r>
                    </a:p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Ålder 17+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SENIOR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Senior SP + FS</a:t>
                      </a:r>
                    </a:p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Ålder 17+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994387"/>
                  </a:ext>
                </a:extLst>
              </a:tr>
              <a:tr h="865643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sv-SE" sz="1800" b="1" noProof="0" dirty="0">
                          <a:solidFill>
                            <a:schemeClr val="tx1"/>
                          </a:solidFill>
                        </a:rPr>
                        <a:t>GUL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sv-SE" sz="1600" b="0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Stjärntävlingar 5 star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Ålder: Valfri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SVART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Senior FS</a:t>
                      </a:r>
                    </a:p>
                    <a:p>
                      <a:pPr algn="ctr"/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Ålder: Valfri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JUNIOR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Junior SP + 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Ålder 14-19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JUNIOR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Junior SP + 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Ålder 14-19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6928820"/>
                  </a:ext>
                </a:extLst>
              </a:tr>
              <a:tr h="1114494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sv-SE" sz="1800" b="1" noProof="0" dirty="0">
                          <a:solidFill>
                            <a:schemeClr val="tx1"/>
                          </a:solidFill>
                        </a:rPr>
                        <a:t>VIT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sv-SE" sz="1600" b="0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Stjärntävlingar 3 star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Ålder: Valfri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GRÅ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Junior 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Ålder: Valfri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UNGDOM 16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 Advanced Novice SP + 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Ålder 13-16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UNDOM 16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Advanced Novice SP + 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Ålder 13-16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2500523"/>
                  </a:ext>
                </a:extLst>
              </a:tr>
              <a:tr h="1114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RÖD</a:t>
                      </a:r>
                    </a:p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Advanced Novice 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Ålder: Valfri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UNGDOM 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Advanced Novice SP + 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Ålder 10-13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9850906"/>
                  </a:ext>
                </a:extLst>
              </a:tr>
              <a:tr h="1114494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sv-SE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BLÅ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 Intermediate Novice 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</a:rPr>
                        <a:t>Ålder: Valfri</a:t>
                      </a: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7751840"/>
                  </a:ext>
                </a:extLst>
              </a:tr>
            </a:tbl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10B3F2C0-5B07-5D9B-FAD5-ABD42BE40D67}"/>
              </a:ext>
            </a:extLst>
          </p:cNvPr>
          <p:cNvSpPr txBox="1"/>
          <p:nvPr/>
        </p:nvSpPr>
        <p:spPr>
          <a:xfrm>
            <a:off x="498478" y="201237"/>
            <a:ext cx="1046364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6">
              <a:defRPr/>
            </a:pPr>
            <a:r>
              <a:rPr lang="sv-S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Tävlingskategorier</a:t>
            </a:r>
            <a:br>
              <a:rPr lang="sv-S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5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C0ED83-BE8E-4179-8395-6B4B699E6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399" y="4451075"/>
            <a:ext cx="5603449" cy="2406925"/>
          </a:xfrm>
          <a:custGeom>
            <a:avLst/>
            <a:gdLst>
              <a:gd name="connsiteX0" fmla="*/ 2651867 w 5603449"/>
              <a:gd name="connsiteY0" fmla="*/ 42 h 2406925"/>
              <a:gd name="connsiteX1" fmla="*/ 4346005 w 5603449"/>
              <a:gd name="connsiteY1" fmla="*/ 626282 h 2406925"/>
              <a:gd name="connsiteX2" fmla="*/ 4713169 w 5603449"/>
              <a:gd name="connsiteY2" fmla="*/ 865826 h 2406925"/>
              <a:gd name="connsiteX3" fmla="*/ 5539664 w 5603449"/>
              <a:gd name="connsiteY3" fmla="*/ 1594994 h 2406925"/>
              <a:gd name="connsiteX4" fmla="*/ 5603449 w 5603449"/>
              <a:gd name="connsiteY4" fmla="*/ 1728783 h 2406925"/>
              <a:gd name="connsiteX5" fmla="*/ 5603449 w 5603449"/>
              <a:gd name="connsiteY5" fmla="*/ 2406925 h 2406925"/>
              <a:gd name="connsiteX6" fmla="*/ 0 w 5603449"/>
              <a:gd name="connsiteY6" fmla="*/ 2406925 h 2406925"/>
              <a:gd name="connsiteX7" fmla="*/ 79882 w 5603449"/>
              <a:gd name="connsiteY7" fmla="*/ 2248428 h 2406925"/>
              <a:gd name="connsiteX8" fmla="*/ 249326 w 5603449"/>
              <a:gd name="connsiteY8" fmla="*/ 1932853 h 2406925"/>
              <a:gd name="connsiteX9" fmla="*/ 379920 w 5603449"/>
              <a:gd name="connsiteY9" fmla="*/ 1690788 h 2406925"/>
              <a:gd name="connsiteX10" fmla="*/ 1665077 w 5603449"/>
              <a:gd name="connsiteY10" fmla="*/ 209863 h 2406925"/>
              <a:gd name="connsiteX11" fmla="*/ 2651867 w 5603449"/>
              <a:gd name="connsiteY11" fmla="*/ 42 h 240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3449" h="2406925">
                <a:moveTo>
                  <a:pt x="2651867" y="42"/>
                </a:moveTo>
                <a:cubicBezTo>
                  <a:pt x="3192816" y="3372"/>
                  <a:pt x="3735103" y="208628"/>
                  <a:pt x="4346005" y="626282"/>
                </a:cubicBezTo>
                <a:cubicBezTo>
                  <a:pt x="4473926" y="713755"/>
                  <a:pt x="4595564" y="791097"/>
                  <a:pt x="4713169" y="865826"/>
                </a:cubicBezTo>
                <a:cubicBezTo>
                  <a:pt x="5139734" y="1136988"/>
                  <a:pt x="5377925" y="1298128"/>
                  <a:pt x="5539664" y="1594994"/>
                </a:cubicBezTo>
                <a:lnTo>
                  <a:pt x="5603449" y="1728783"/>
                </a:lnTo>
                <a:lnTo>
                  <a:pt x="5603449" y="2406925"/>
                </a:lnTo>
                <a:lnTo>
                  <a:pt x="0" y="2406925"/>
                </a:lnTo>
                <a:lnTo>
                  <a:pt x="79882" y="2248428"/>
                </a:lnTo>
                <a:cubicBezTo>
                  <a:pt x="134445" y="2144710"/>
                  <a:pt x="191483" y="2039521"/>
                  <a:pt x="249326" y="1932853"/>
                </a:cubicBezTo>
                <a:cubicBezTo>
                  <a:pt x="292040" y="1854194"/>
                  <a:pt x="336117" y="1772817"/>
                  <a:pt x="379920" y="1690788"/>
                </a:cubicBezTo>
                <a:cubicBezTo>
                  <a:pt x="772047" y="956620"/>
                  <a:pt x="1073295" y="456850"/>
                  <a:pt x="1665077" y="209863"/>
                </a:cubicBezTo>
                <a:cubicBezTo>
                  <a:pt x="2003211" y="68739"/>
                  <a:pt x="2327299" y="-1956"/>
                  <a:pt x="2651867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0699CF-EF22-4E7A-BAB8-CA52991C9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299" y="4258854"/>
            <a:ext cx="5775701" cy="2599146"/>
          </a:xfrm>
          <a:custGeom>
            <a:avLst/>
            <a:gdLst>
              <a:gd name="connsiteX0" fmla="*/ 2849789 w 5775701"/>
              <a:gd name="connsiteY0" fmla="*/ 37 h 2599146"/>
              <a:gd name="connsiteX1" fmla="*/ 4660004 w 5775701"/>
              <a:gd name="connsiteY1" fmla="*/ 667544 h 2599146"/>
              <a:gd name="connsiteX2" fmla="*/ 5052262 w 5775701"/>
              <a:gd name="connsiteY2" fmla="*/ 923043 h 2599146"/>
              <a:gd name="connsiteX3" fmla="*/ 5764303 w 5775701"/>
              <a:gd name="connsiteY3" fmla="*/ 1458777 h 2599146"/>
              <a:gd name="connsiteX4" fmla="*/ 5775700 w 5775701"/>
              <a:gd name="connsiteY4" fmla="*/ 1473047 h 2599146"/>
              <a:gd name="connsiteX5" fmla="*/ 5775701 w 5775701"/>
              <a:gd name="connsiteY5" fmla="*/ 2599146 h 2599146"/>
              <a:gd name="connsiteX6" fmla="*/ 0 w 5775701"/>
              <a:gd name="connsiteY6" fmla="*/ 2599146 h 2599146"/>
              <a:gd name="connsiteX7" fmla="*/ 99637 w 5775701"/>
              <a:gd name="connsiteY7" fmla="*/ 2401841 h 2599146"/>
              <a:gd name="connsiteX8" fmla="*/ 280920 w 5775701"/>
              <a:gd name="connsiteY8" fmla="*/ 2064848 h 2599146"/>
              <a:gd name="connsiteX9" fmla="*/ 420638 w 5775701"/>
              <a:gd name="connsiteY9" fmla="*/ 1806355 h 2599146"/>
              <a:gd name="connsiteX10" fmla="*/ 1795039 w 5775701"/>
              <a:gd name="connsiteY10" fmla="*/ 224629 h 2599146"/>
              <a:gd name="connsiteX11" fmla="*/ 2849789 w 5775701"/>
              <a:gd name="connsiteY11" fmla="*/ 37 h 259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5701" h="2599146">
                <a:moveTo>
                  <a:pt x="2849789" y="37"/>
                </a:moveTo>
                <a:cubicBezTo>
                  <a:pt x="3427921" y="3265"/>
                  <a:pt x="4007362" y="222053"/>
                  <a:pt x="4660004" y="667544"/>
                </a:cubicBezTo>
                <a:cubicBezTo>
                  <a:pt x="4796665" y="760846"/>
                  <a:pt x="4926617" y="843339"/>
                  <a:pt x="5052262" y="923043"/>
                </a:cubicBezTo>
                <a:cubicBezTo>
                  <a:pt x="5377778" y="1129628"/>
                  <a:pt x="5600612" y="1276344"/>
                  <a:pt x="5764303" y="1458777"/>
                </a:cubicBezTo>
                <a:lnTo>
                  <a:pt x="5775700" y="1473047"/>
                </a:lnTo>
                <a:lnTo>
                  <a:pt x="5775701" y="2599146"/>
                </a:lnTo>
                <a:lnTo>
                  <a:pt x="0" y="2599146"/>
                </a:lnTo>
                <a:lnTo>
                  <a:pt x="99637" y="2401841"/>
                </a:lnTo>
                <a:cubicBezTo>
                  <a:pt x="158014" y="2291085"/>
                  <a:pt x="219036" y="2178756"/>
                  <a:pt x="280920" y="2064848"/>
                </a:cubicBezTo>
                <a:cubicBezTo>
                  <a:pt x="326618" y="1980851"/>
                  <a:pt x="373774" y="1893951"/>
                  <a:pt x="420638" y="1806355"/>
                </a:cubicBezTo>
                <a:cubicBezTo>
                  <a:pt x="840166" y="1022363"/>
                  <a:pt x="1162427" y="488656"/>
                  <a:pt x="1795039" y="224629"/>
                </a:cubicBezTo>
                <a:cubicBezTo>
                  <a:pt x="2156504" y="73767"/>
                  <a:pt x="2502911" y="-1899"/>
                  <a:pt x="2849789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Bildobjekt 4" descr="En bild som visar skridskoåkning, sport, skridskor, person&#10;&#10;Automatiskt genererad beskrivning">
            <a:extLst>
              <a:ext uri="{FF2B5EF4-FFF2-40B4-BE49-F238E27FC236}">
                <a16:creationId xmlns:a16="http://schemas.microsoft.com/office/drawing/2014/main" id="{942EE8C3-D494-DBDA-6427-F4CEDD882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26" y="980995"/>
            <a:ext cx="3481412" cy="4641883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E2316-1D18-4FA2-BDE9-F6E178BF2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312" y="4560077"/>
            <a:ext cx="5410537" cy="2297923"/>
          </a:xfrm>
          <a:custGeom>
            <a:avLst/>
            <a:gdLst>
              <a:gd name="connsiteX0" fmla="*/ 2495125 w 5410537"/>
              <a:gd name="connsiteY0" fmla="*/ 207 h 2297923"/>
              <a:gd name="connsiteX1" fmla="*/ 4086507 w 5410537"/>
              <a:gd name="connsiteY1" fmla="*/ 607462 h 2297923"/>
              <a:gd name="connsiteX2" fmla="*/ 4431780 w 5410537"/>
              <a:gd name="connsiteY2" fmla="*/ 837612 h 2297923"/>
              <a:gd name="connsiteX3" fmla="*/ 5271130 w 5410537"/>
              <a:gd name="connsiteY3" fmla="*/ 1665805 h 2297923"/>
              <a:gd name="connsiteX4" fmla="*/ 5369192 w 5410537"/>
              <a:gd name="connsiteY4" fmla="*/ 1947596 h 2297923"/>
              <a:gd name="connsiteX5" fmla="*/ 5410537 w 5410537"/>
              <a:gd name="connsiteY5" fmla="*/ 2133764 h 2297923"/>
              <a:gd name="connsiteX6" fmla="*/ 5410537 w 5410537"/>
              <a:gd name="connsiteY6" fmla="*/ 2297923 h 2297923"/>
              <a:gd name="connsiteX7" fmla="*/ 0 w 5410537"/>
              <a:gd name="connsiteY7" fmla="*/ 2297923 h 2297923"/>
              <a:gd name="connsiteX8" fmla="*/ 90869 w 5410537"/>
              <a:gd name="connsiteY8" fmla="*/ 2114793 h 2297923"/>
              <a:gd name="connsiteX9" fmla="*/ 248649 w 5410537"/>
              <a:gd name="connsiteY9" fmla="*/ 1816544 h 2297923"/>
              <a:gd name="connsiteX10" fmla="*/ 370257 w 5410537"/>
              <a:gd name="connsiteY10" fmla="*/ 1587775 h 2297923"/>
              <a:gd name="connsiteX11" fmla="*/ 1570295 w 5410537"/>
              <a:gd name="connsiteY11" fmla="*/ 191878 h 2297923"/>
              <a:gd name="connsiteX12" fmla="*/ 2495125 w 5410537"/>
              <a:gd name="connsiteY12" fmla="*/ 207 h 229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0537" h="2297923">
                <a:moveTo>
                  <a:pt x="2495125" y="207"/>
                </a:moveTo>
                <a:cubicBezTo>
                  <a:pt x="3002542" y="7471"/>
                  <a:pt x="3511955" y="206405"/>
                  <a:pt x="4086507" y="607462"/>
                </a:cubicBezTo>
                <a:cubicBezTo>
                  <a:pt x="4206817" y="691458"/>
                  <a:pt x="4321194" y="765791"/>
                  <a:pt x="4431780" y="837612"/>
                </a:cubicBezTo>
                <a:cubicBezTo>
                  <a:pt x="4890189" y="1135457"/>
                  <a:pt x="5117289" y="1295036"/>
                  <a:pt x="5271130" y="1665805"/>
                </a:cubicBezTo>
                <a:cubicBezTo>
                  <a:pt x="5309319" y="1757843"/>
                  <a:pt x="5342014" y="1851832"/>
                  <a:pt x="5369192" y="1947596"/>
                </a:cubicBezTo>
                <a:lnTo>
                  <a:pt x="5410537" y="2133764"/>
                </a:lnTo>
                <a:lnTo>
                  <a:pt x="5410537" y="2297923"/>
                </a:lnTo>
                <a:lnTo>
                  <a:pt x="0" y="2297923"/>
                </a:lnTo>
                <a:lnTo>
                  <a:pt x="90869" y="2114793"/>
                </a:lnTo>
                <a:cubicBezTo>
                  <a:pt x="141668" y="2016761"/>
                  <a:pt x="194783" y="1917352"/>
                  <a:pt x="248649" y="1816544"/>
                </a:cubicBezTo>
                <a:cubicBezTo>
                  <a:pt x="288425" y="1742209"/>
                  <a:pt x="329470" y="1665303"/>
                  <a:pt x="370257" y="1587775"/>
                </a:cubicBezTo>
                <a:cubicBezTo>
                  <a:pt x="735379" y="893902"/>
                  <a:pt x="1016114" y="421821"/>
                  <a:pt x="1570295" y="191878"/>
                </a:cubicBezTo>
                <a:cubicBezTo>
                  <a:pt x="1886945" y="60492"/>
                  <a:pt x="2190676" y="-4151"/>
                  <a:pt x="2495125" y="20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CDE9D58-9F42-B1A5-AFB1-9DCF4AC4D046}"/>
              </a:ext>
            </a:extLst>
          </p:cNvPr>
          <p:cNvSpPr txBox="1"/>
          <p:nvPr/>
        </p:nvSpPr>
        <p:spPr>
          <a:xfrm>
            <a:off x="5912603" y="480447"/>
            <a:ext cx="589710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Nyheter 2024 / 2025 Singel</a:t>
            </a:r>
          </a:p>
          <a:p>
            <a:endParaRPr lang="sv-SE" dirty="0"/>
          </a:p>
          <a:p>
            <a:r>
              <a:rPr lang="sv-SE" b="1" dirty="0"/>
              <a:t>System 1 (stjärntävlingar)</a:t>
            </a:r>
          </a:p>
          <a:p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Stjärntävlingskategorin byter namn till System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Diplom/ protokoll fortsatt bedömning med stjärnor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Ny nivå med 9 stjärnor för förberedelse för nästa steg ISU </a:t>
            </a:r>
            <a:r>
              <a:rPr lang="sv-SE" sz="1600" dirty="0" err="1"/>
              <a:t>Judging</a:t>
            </a:r>
            <a:r>
              <a:rPr lang="sv-SE" sz="1600" dirty="0"/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indent="0">
              <a:buNone/>
            </a:pPr>
            <a:r>
              <a:rPr lang="sv-SE" sz="1400" dirty="0"/>
              <a:t>Klasser i System 1</a:t>
            </a:r>
          </a:p>
          <a:p>
            <a:r>
              <a:rPr lang="sv-SE" sz="1400" b="1" dirty="0">
                <a:solidFill>
                  <a:schemeClr val="bg1"/>
                </a:solidFill>
                <a:highlight>
                  <a:srgbClr val="C0C0C0"/>
                </a:highlight>
              </a:rPr>
              <a:t>Vit</a:t>
            </a:r>
            <a:r>
              <a:rPr lang="sv-SE" sz="1400" dirty="0"/>
              <a:t>=3 star (valfritt innehåll)</a:t>
            </a:r>
          </a:p>
          <a:p>
            <a:r>
              <a:rPr lang="sv-SE" sz="1400" b="1" dirty="0">
                <a:solidFill>
                  <a:srgbClr val="FFFF00"/>
                </a:solidFill>
                <a:highlight>
                  <a:srgbClr val="C0C0C0"/>
                </a:highlight>
              </a:rPr>
              <a:t>Gul</a:t>
            </a:r>
            <a:r>
              <a:rPr lang="sv-SE" sz="1400" dirty="0"/>
              <a:t>=5 star (valfritt innehåll)</a:t>
            </a:r>
          </a:p>
          <a:p>
            <a:r>
              <a:rPr lang="sv-SE" sz="1400" b="1" dirty="0">
                <a:solidFill>
                  <a:srgbClr val="00B050"/>
                </a:solidFill>
              </a:rPr>
              <a:t>Grön</a:t>
            </a:r>
            <a:r>
              <a:rPr lang="sv-SE" sz="1400" dirty="0"/>
              <a:t>, blå, röd, grå, svart=9 star (föreskrivna element)</a:t>
            </a:r>
          </a:p>
          <a:p>
            <a:pPr indent="0">
              <a:buNone/>
            </a:pPr>
            <a:r>
              <a:rPr lang="sv-SE" sz="1400" dirty="0"/>
              <a:t>    Grön=ISU Basic </a:t>
            </a:r>
            <a:r>
              <a:rPr lang="sv-SE" sz="1400" dirty="0" err="1"/>
              <a:t>Novice</a:t>
            </a:r>
            <a:r>
              <a:rPr lang="sv-SE" sz="1400" dirty="0"/>
              <a:t> (miniorer B)</a:t>
            </a:r>
          </a:p>
          <a:p>
            <a:pPr indent="0">
              <a:buNone/>
            </a:pPr>
            <a:endParaRPr lang="sv-SE" sz="1400" dirty="0"/>
          </a:p>
          <a:p>
            <a:r>
              <a:rPr lang="sv-SE" sz="1400" dirty="0"/>
              <a:t>Bedömning med Star FS, stöd för alla tre nivåer</a:t>
            </a:r>
          </a:p>
          <a:p>
            <a:r>
              <a:rPr lang="sv-SE" sz="1400" dirty="0"/>
              <a:t>Mixade klasser upp till 13 år</a:t>
            </a:r>
          </a:p>
          <a:p>
            <a:r>
              <a:rPr lang="sv-SE" sz="1400" dirty="0"/>
              <a:t>Valfri ålder, arrangören delar upp efter anmälningstidens utgång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05382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0E73D4-F4AA-6F3D-F720-C1CCF9E4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557940"/>
            <a:ext cx="5624118" cy="832577"/>
          </a:xfrm>
        </p:spPr>
        <p:txBody>
          <a:bodyPr vert="horz" lIns="109728" tIns="109728" rIns="109728" bIns="91440" rtlCol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 1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 1-tävlingar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arrangeras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896E309-9008-4FCF-B20E-4D66A8893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objekt 3" descr="En bild som visar person, klädsel, fotbeklädnader, sport&#10;&#10;Automatiskt genererad beskrivning">
            <a:extLst>
              <a:ext uri="{FF2B5EF4-FFF2-40B4-BE49-F238E27FC236}">
                <a16:creationId xmlns:a16="http://schemas.microsoft.com/office/drawing/2014/main" id="{3895F798-1856-E1E5-3245-6C81DB055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97" y="1862101"/>
            <a:ext cx="1987037" cy="297683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5C1AD2F-10F5-5615-EB78-F9E79D5F0C45}"/>
              </a:ext>
            </a:extLst>
          </p:cNvPr>
          <p:cNvSpPr txBox="1"/>
          <p:nvPr/>
        </p:nvSpPr>
        <p:spPr>
          <a:xfrm>
            <a:off x="4649492" y="1862101"/>
            <a:ext cx="7186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Om erforderliga utbildningar finns</a:t>
            </a:r>
          </a:p>
          <a:p>
            <a:r>
              <a:rPr lang="sv-SE" sz="1600" dirty="0"/>
              <a:t>För vit, gul och grön i singel</a:t>
            </a:r>
          </a:p>
          <a:p>
            <a:r>
              <a:rPr lang="sv-SE" sz="1600" dirty="0"/>
              <a:t>För vit i </a:t>
            </a:r>
            <a:r>
              <a:rPr lang="sv-SE" sz="1600" dirty="0" err="1"/>
              <a:t>synkro</a:t>
            </a:r>
            <a:r>
              <a:rPr lang="sv-SE" sz="1600" dirty="0"/>
              <a:t>, isdans, soloisdans och paråkning</a:t>
            </a:r>
          </a:p>
          <a:p>
            <a:r>
              <a:rPr lang="sv-SE" sz="1600" dirty="0"/>
              <a:t>Star 3 - Vit=Ingen rangordning</a:t>
            </a:r>
          </a:p>
          <a:p>
            <a:r>
              <a:rPr lang="sv-SE" sz="1600" dirty="0"/>
              <a:t>Star 5 - Gul=Halva startfältet får placeringar och andra halvan delad plats</a:t>
            </a:r>
          </a:p>
          <a:p>
            <a:r>
              <a:rPr lang="sv-SE" sz="1600" dirty="0"/>
              <a:t>Star 9  - Grön (blå, röd, grå, svart) = Halva startfältet får  placeringar och andra halvan delad plats</a:t>
            </a:r>
          </a:p>
          <a:p>
            <a:r>
              <a:rPr lang="sv-SE" sz="1600" dirty="0"/>
              <a:t>Genomförs endast med friåkning</a:t>
            </a:r>
          </a:p>
          <a:p>
            <a:pPr indent="0">
              <a:buNone/>
            </a:pPr>
            <a:endParaRPr lang="sv-SE" sz="1600" dirty="0"/>
          </a:p>
          <a:p>
            <a:pPr indent="0">
              <a:buNone/>
            </a:pPr>
            <a:r>
              <a:rPr lang="sv-SE" sz="1600" dirty="0"/>
              <a:t>Öppet för A-tävlingsåkare och nationella serieåkare, men de tävlar i befintliga klasser med friåkning.</a:t>
            </a:r>
          </a:p>
          <a:p>
            <a:pPr indent="0">
              <a:buNone/>
            </a:pPr>
            <a:endParaRPr lang="sv-SE" sz="1600" dirty="0"/>
          </a:p>
          <a:p>
            <a:pPr indent="0">
              <a:buNone/>
            </a:pPr>
            <a:r>
              <a:rPr lang="sv-SE" sz="1600" dirty="0" err="1">
                <a:solidFill>
                  <a:srgbClr val="EC8F2D"/>
                </a:solidFill>
              </a:rPr>
              <a:t>StarFS</a:t>
            </a:r>
            <a:r>
              <a:rPr lang="sv-SE" sz="1600" dirty="0">
                <a:solidFill>
                  <a:srgbClr val="EC8F2D"/>
                </a:solidFill>
              </a:rPr>
              <a:t> uppdaterat med stöd för Star 9 – </a:t>
            </a:r>
            <a:r>
              <a:rPr lang="sv-SE" sz="1600" dirty="0" err="1">
                <a:solidFill>
                  <a:srgbClr val="EC8F2D"/>
                </a:solidFill>
              </a:rPr>
              <a:t>refresh</a:t>
            </a:r>
            <a:r>
              <a:rPr lang="sv-SE" sz="1600" dirty="0">
                <a:solidFill>
                  <a:srgbClr val="EC8F2D"/>
                </a:solidFill>
              </a:rPr>
              <a:t> behövs!</a:t>
            </a:r>
          </a:p>
          <a:p>
            <a:pPr indent="0">
              <a:buNone/>
            </a:pPr>
            <a:endParaRPr lang="sv-SE" sz="1600" dirty="0">
              <a:solidFill>
                <a:srgbClr val="EC8F2D"/>
              </a:solidFill>
            </a:endParaRPr>
          </a:p>
          <a:p>
            <a:pPr indent="0">
              <a:buNone/>
            </a:pPr>
            <a:r>
              <a:rPr lang="sv-SE" sz="1600" dirty="0"/>
              <a:t>Musikdator och </a:t>
            </a:r>
            <a:r>
              <a:rPr lang="sv-SE" sz="1600" dirty="0" err="1"/>
              <a:t>StarFS</a:t>
            </a:r>
            <a:r>
              <a:rPr lang="sv-SE" sz="1600" dirty="0"/>
              <a:t>-dator – stäm av med distriktet!</a:t>
            </a:r>
          </a:p>
          <a:p>
            <a:pPr indent="0">
              <a:buNone/>
            </a:pPr>
            <a:endParaRPr lang="sv-SE" sz="1600" dirty="0">
              <a:solidFill>
                <a:srgbClr val="EC8F2D"/>
              </a:solidFill>
            </a:endParaRPr>
          </a:p>
          <a:p>
            <a:pPr indent="0">
              <a:buNone/>
            </a:pPr>
            <a:r>
              <a:rPr lang="sv-SE" sz="1600" dirty="0">
                <a:solidFill>
                  <a:srgbClr val="7030A0"/>
                </a:solidFill>
              </a:rPr>
              <a:t>Tävlingsledaren har ansvar för tidsschema, regler mm</a:t>
            </a:r>
          </a:p>
        </p:txBody>
      </p:sp>
    </p:spTree>
    <p:extLst>
      <p:ext uri="{BB962C8B-B14F-4D97-AF65-F5344CB8AC3E}">
        <p14:creationId xmlns:p14="http://schemas.microsoft.com/office/powerpoint/2010/main" val="49983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94D89B-6C52-F945-287B-5266865D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3986" cy="97631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600" dirty="0" err="1"/>
              <a:t>Nyheter</a:t>
            </a:r>
            <a:r>
              <a:rPr lang="en-US" sz="2500" dirty="0"/>
              <a:t> 2024/2025</a:t>
            </a:r>
            <a:br>
              <a:rPr lang="en-US" sz="2500" dirty="0"/>
            </a:br>
            <a:r>
              <a:rPr lang="en-US" sz="2500" dirty="0"/>
              <a:t>System 2 (</a:t>
            </a:r>
            <a:r>
              <a:rPr lang="en-US" sz="2500" dirty="0" err="1"/>
              <a:t>klubbtävlingar</a:t>
            </a:r>
            <a:r>
              <a:rPr lang="en-US" sz="2500" dirty="0"/>
              <a:t>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342A869-2F28-4B4A-F56B-DD308E80A2E0}"/>
              </a:ext>
            </a:extLst>
          </p:cNvPr>
          <p:cNvSpPr txBox="1"/>
          <p:nvPr/>
        </p:nvSpPr>
        <p:spPr>
          <a:xfrm>
            <a:off x="129310" y="1419224"/>
            <a:ext cx="8617526" cy="8380557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Klubbtävlingskategorin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byter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namn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till System 2</a:t>
            </a:r>
          </a:p>
          <a:p>
            <a:pPr indent="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endParaRPr 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Klasser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System 2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Blå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ISU Intermediate Novice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Röd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ISU Advanced Novice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Grå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ISU Junior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Svart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ISU Senior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Bedömning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ISU Judging System, FS Manager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Friåkning</a:t>
            </a:r>
            <a:endParaRPr 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Mixade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klasser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till 13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år</a:t>
            </a:r>
            <a:endParaRPr 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Valfri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ålder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arrangören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delar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efter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anmälningstidens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utgång</a:t>
            </a:r>
            <a:endParaRPr 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Avdrag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bort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Tidtagare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behövs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</a:t>
            </a:r>
            <a:endParaRPr 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Förenklad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domarpanel</a:t>
            </a:r>
            <a:endParaRPr 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Skiljedomare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blir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huvudbedömare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ansvarsförflyttning</a:t>
            </a:r>
            <a:r>
              <a:rPr lang="en-US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till </a:t>
            </a:r>
            <a:r>
              <a:rPr lang="en-US" sz="12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tävlingsledare</a:t>
            </a:r>
            <a:endParaRPr 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Bildobjekt 6" descr="En bild som visar skridskoåkning, sport, Konståkningsskridsko, fotbeklädnader&#10;&#10;Automatiskt genererad beskrivning">
            <a:extLst>
              <a:ext uri="{FF2B5EF4-FFF2-40B4-BE49-F238E27FC236}">
                <a16:creationId xmlns:a16="http://schemas.microsoft.com/office/drawing/2014/main" id="{FD2C9F03-7DF5-FB91-357A-010021FED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28" y="1519267"/>
            <a:ext cx="2520847" cy="38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D8C082-701D-56AE-766C-34EA64AA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7160"/>
            <a:ext cx="5624118" cy="93268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Forts System 2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Bildobjekt 3" descr="En bild som visar text, elektronik, Elektronisk enhet, kontorsvaror">
            <a:extLst>
              <a:ext uri="{FF2B5EF4-FFF2-40B4-BE49-F238E27FC236}">
                <a16:creationId xmlns:a16="http://schemas.microsoft.com/office/drawing/2014/main" id="{36C7C48C-045E-3215-09BF-236B6A1F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36723" b="-1"/>
          <a:stretch/>
        </p:blipFill>
        <p:spPr>
          <a:xfrm>
            <a:off x="0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2BC4104-CE5A-BDD7-C7FB-C8ACA4798CDA}"/>
              </a:ext>
            </a:extLst>
          </p:cNvPr>
          <p:cNvSpPr txBox="1"/>
          <p:nvPr/>
        </p:nvSpPr>
        <p:spPr>
          <a:xfrm>
            <a:off x="5614661" y="1417320"/>
            <a:ext cx="6808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Forflyttning</a:t>
            </a:r>
            <a:r>
              <a:rPr lang="sv-SE" sz="1600" dirty="0"/>
              <a:t> av ansvar till tävlingsledning</a:t>
            </a:r>
          </a:p>
          <a:p>
            <a:endParaRPr lang="sv-SE" sz="1600" dirty="0"/>
          </a:p>
          <a:p>
            <a:r>
              <a:rPr lang="sv-SE" sz="1600" dirty="0"/>
              <a:t>Skiljedomare byts ut mot huvudbedömare</a:t>
            </a:r>
          </a:p>
          <a:p>
            <a:r>
              <a:rPr lang="sv-SE" sz="1600" dirty="0"/>
              <a:t>Huvudbedömare har en ”</a:t>
            </a:r>
            <a:r>
              <a:rPr lang="sv-SE" sz="1600" dirty="0" err="1"/>
              <a:t>lightutbildning</a:t>
            </a:r>
            <a:r>
              <a:rPr lang="sv-SE" sz="1600" dirty="0"/>
              <a:t> i </a:t>
            </a:r>
            <a:r>
              <a:rPr lang="sv-SE" sz="1600" dirty="0" err="1"/>
              <a:t>skiljedomarekunskaper</a:t>
            </a:r>
            <a:endParaRPr lang="sv-SE" sz="1600" dirty="0"/>
          </a:p>
          <a:p>
            <a:r>
              <a:rPr lang="sv-SE" sz="1600" dirty="0"/>
              <a:t>Förflyttning av ansvar till arrangör och tävlingsledare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Syfte: Förenkla tillgången och rekrytering av TF</a:t>
            </a:r>
          </a:p>
          <a:p>
            <a:endParaRPr lang="sv-SE" sz="1600" dirty="0"/>
          </a:p>
          <a:p>
            <a:r>
              <a:rPr lang="sv-SE" sz="1600" dirty="0"/>
              <a:t>Huvudbedömarens uppgifter:</a:t>
            </a:r>
          </a:p>
          <a:p>
            <a:endParaRPr lang="sv-SE" sz="1600" dirty="0"/>
          </a:p>
          <a:p>
            <a:r>
              <a:rPr lang="sv-SE" sz="1600" dirty="0"/>
              <a:t>Godkänna av tävlingsinbjudan och tidsschema</a:t>
            </a:r>
          </a:p>
          <a:p>
            <a:r>
              <a:rPr lang="sv-SE" sz="1600" dirty="0"/>
              <a:t>Arbetsleda domarpanelen</a:t>
            </a:r>
          </a:p>
          <a:p>
            <a:r>
              <a:rPr lang="sv-SE" sz="1600" dirty="0"/>
              <a:t>Utvärdera domarpanelen</a:t>
            </a:r>
          </a:p>
        </p:txBody>
      </p:sp>
    </p:spTree>
    <p:extLst>
      <p:ext uri="{BB962C8B-B14F-4D97-AF65-F5344CB8AC3E}">
        <p14:creationId xmlns:p14="http://schemas.microsoft.com/office/powerpoint/2010/main" val="330178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3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Freeform: Shape 3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3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3" name="Freeform: Shape 4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4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Freeform: Shape 4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Freeform: Shape 4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4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8" name="Rectangle 5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78B1A09-090F-6ACC-6FB5-894C7EC4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226244"/>
            <a:ext cx="5624118" cy="10180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Nyheter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2024/2025</a:t>
            </a:r>
          </a:p>
        </p:txBody>
      </p:sp>
      <p:sp>
        <p:nvSpPr>
          <p:cNvPr id="69" name="Freeform: Shape 53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55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Bildobjekt 3" descr="En bild som visar sport, Dans, skridskoåkning, fotbeklädnader&#10;&#10;Automatiskt genererad beskrivning">
            <a:extLst>
              <a:ext uri="{FF2B5EF4-FFF2-40B4-BE49-F238E27FC236}">
                <a16:creationId xmlns:a16="http://schemas.microsoft.com/office/drawing/2014/main" id="{AB7F890F-EBD3-C50D-B2B1-F6C382826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r="36938" b="-1"/>
          <a:stretch/>
        </p:blipFill>
        <p:spPr>
          <a:xfrm>
            <a:off x="-172050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1" name="Freeform: Shape 57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CD7ACC4-C718-385C-732E-8BBCC0F70161}"/>
              </a:ext>
            </a:extLst>
          </p:cNvPr>
          <p:cNvSpPr txBox="1"/>
          <p:nvPr/>
        </p:nvSpPr>
        <p:spPr>
          <a:xfrm>
            <a:off x="5806911" y="1423447"/>
            <a:ext cx="6287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A-tävlingar (byter namn till System 3 2025/2026)</a:t>
            </a:r>
          </a:p>
          <a:p>
            <a:endParaRPr lang="sv-SE" dirty="0"/>
          </a:p>
          <a:p>
            <a:r>
              <a:rPr lang="sv-SE" dirty="0"/>
              <a:t>Följer ISU-reglar i åldersindelningar</a:t>
            </a:r>
          </a:p>
          <a:p>
            <a:r>
              <a:rPr lang="sv-SE" dirty="0"/>
              <a:t>Inga mixade klasser</a:t>
            </a:r>
          </a:p>
          <a:p>
            <a:endParaRPr lang="sv-SE" dirty="0"/>
          </a:p>
          <a:p>
            <a:r>
              <a:rPr lang="sv-SE" dirty="0"/>
              <a:t>Klasser</a:t>
            </a:r>
          </a:p>
          <a:p>
            <a:r>
              <a:rPr lang="sv-SE" dirty="0"/>
              <a:t>Ungdom 13 Flickor och Pojkar</a:t>
            </a:r>
          </a:p>
          <a:p>
            <a:r>
              <a:rPr lang="sv-SE" dirty="0"/>
              <a:t>Ungdom 16 Flickor och Pojkar</a:t>
            </a:r>
          </a:p>
          <a:p>
            <a:r>
              <a:rPr lang="sv-SE" dirty="0"/>
              <a:t>Juniorer Damer och Herrar</a:t>
            </a:r>
          </a:p>
          <a:p>
            <a:r>
              <a:rPr lang="sv-SE" dirty="0"/>
              <a:t>Seniorer Damer och Herrar</a:t>
            </a:r>
          </a:p>
          <a:p>
            <a:endParaRPr lang="sv-SE" dirty="0"/>
          </a:p>
          <a:p>
            <a:r>
              <a:rPr lang="sv-SE" dirty="0"/>
              <a:t>”A” tas bort ur klassnamnen</a:t>
            </a:r>
          </a:p>
          <a:p>
            <a:endParaRPr lang="sv-SE" dirty="0"/>
          </a:p>
          <a:p>
            <a:r>
              <a:rPr lang="sv-SE" dirty="0" err="1"/>
              <a:t>Bedöming</a:t>
            </a:r>
            <a:r>
              <a:rPr lang="sv-SE" dirty="0"/>
              <a:t> med ISU </a:t>
            </a:r>
            <a:r>
              <a:rPr lang="sv-SE" dirty="0" err="1"/>
              <a:t>Judging</a:t>
            </a:r>
            <a:r>
              <a:rPr lang="sv-SE" dirty="0"/>
              <a:t> System, FS Manager</a:t>
            </a:r>
          </a:p>
          <a:p>
            <a:r>
              <a:rPr lang="sv-SE" dirty="0"/>
              <a:t>U13 inga testkrav – träningsguide</a:t>
            </a:r>
          </a:p>
          <a:p>
            <a:r>
              <a:rPr lang="sv-SE" dirty="0"/>
              <a:t>U13 tävla regionalt, minimera resande</a:t>
            </a:r>
          </a:p>
        </p:txBody>
      </p:sp>
    </p:spTree>
    <p:extLst>
      <p:ext uri="{BB962C8B-B14F-4D97-AF65-F5344CB8AC3E}">
        <p14:creationId xmlns:p14="http://schemas.microsoft.com/office/powerpoint/2010/main" val="7160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1028</Words>
  <Application>Microsoft Office PowerPoint</Application>
  <PresentationFormat>Bredbild</PresentationFormat>
  <Paragraphs>248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Meiryo</vt:lpstr>
      <vt:lpstr>Aptos</vt:lpstr>
      <vt:lpstr>Arial</vt:lpstr>
      <vt:lpstr>Arial Black</vt:lpstr>
      <vt:lpstr>Calibri</vt:lpstr>
      <vt:lpstr>Corbel</vt:lpstr>
      <vt:lpstr>SketchLinesVTI</vt:lpstr>
      <vt:lpstr>PowerPoint-presentation</vt:lpstr>
      <vt:lpstr>Synkro, isdans, soloisdans, paråkning</vt:lpstr>
      <vt:lpstr>PowerPoint-presentation</vt:lpstr>
      <vt:lpstr>PowerPoint-presentation</vt:lpstr>
      <vt:lpstr>PowerPoint-presentation</vt:lpstr>
      <vt:lpstr>System 1 System 1-tävlingar kan arrangeras</vt:lpstr>
      <vt:lpstr>Nyheter 2024/2025 System 2 (klubbtävlingar)</vt:lpstr>
      <vt:lpstr>Forts System 2</vt:lpstr>
      <vt:lpstr>Nyheter 2024/2025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Gloudemans</dc:creator>
  <cp:lastModifiedBy>Claudia Gloudemans</cp:lastModifiedBy>
  <cp:revision>1</cp:revision>
  <dcterms:created xsi:type="dcterms:W3CDTF">2024-09-20T13:46:29Z</dcterms:created>
  <dcterms:modified xsi:type="dcterms:W3CDTF">2024-09-20T19:07:56Z</dcterms:modified>
</cp:coreProperties>
</file>